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5" r:id="rId8"/>
    <p:sldId id="261" r:id="rId9"/>
    <p:sldId id="262" r:id="rId10"/>
    <p:sldId id="263" r:id="rId11"/>
    <p:sldId id="264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2DCA71EA-DBF8-4318-95C5-14E26D7B8966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5E427441-532B-48C4-842C-3F40DE7E707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A71EA-DBF8-4318-95C5-14E26D7B8966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27441-532B-48C4-842C-3F40DE7E707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2DCA71EA-DBF8-4318-95C5-14E26D7B8966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5E427441-532B-48C4-842C-3F40DE7E707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A71EA-DBF8-4318-95C5-14E26D7B8966}" type="datetimeFigureOut">
              <a:rPr lang="ru-RU" smtClean="0"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27441-532B-48C4-842C-3F40DE7E707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A71EA-DBF8-4318-95C5-14E26D7B8966}" type="datetimeFigureOut">
              <a:rPr lang="ru-RU" smtClean="0"/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27441-532B-48C4-842C-3F40DE7E707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A71EA-DBF8-4318-95C5-14E26D7B8966}" type="datetimeFigureOut">
              <a:rPr lang="ru-RU" smtClean="0"/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27441-532B-48C4-842C-3F40DE7E707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A71EA-DBF8-4318-95C5-14E26D7B8966}" type="datetimeFigureOut">
              <a:rPr lang="ru-RU" smtClean="0"/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27441-532B-48C4-842C-3F40DE7E707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A71EA-DBF8-4318-95C5-14E26D7B8966}" type="datetimeFigureOut">
              <a:rPr lang="ru-RU" smtClean="0"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27441-532B-48C4-842C-3F40DE7E707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A71EA-DBF8-4318-95C5-14E26D7B8966}" type="datetimeFigureOut">
              <a:rPr lang="ru-RU" smtClean="0"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27441-532B-48C4-842C-3F40DE7E707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A71EA-DBF8-4318-95C5-14E26D7B8966}" type="datetimeFigureOut">
              <a:rPr lang="ru-RU" smtClean="0"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27441-532B-48C4-842C-3F40DE7E707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2DCA71EA-DBF8-4318-95C5-14E26D7B8966}" type="datetimeFigureOut">
              <a:rPr lang="ru-RU" smtClean="0"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5E427441-532B-48C4-842C-3F40DE7E707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2DCA71EA-DBF8-4318-95C5-14E26D7B8966}" type="datetimeFigureOut">
              <a:rPr lang="ru-RU" smtClean="0"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5E427441-532B-48C4-842C-3F40DE7E7071}" type="slidenum">
              <a:rPr lang="ru-RU" smtClean="0"/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2DCA71EA-DBF8-4318-95C5-14E26D7B8966}" type="datetimeFigureOut">
              <a:rPr lang="ru-RU" smtClean="0"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5E427441-532B-48C4-842C-3F40DE7E707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A71EA-DBF8-4318-95C5-14E26D7B8966}" type="datetimeFigureOut">
              <a:rPr lang="ru-RU" smtClean="0"/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27441-532B-48C4-842C-3F40DE7E707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A71EA-DBF8-4318-95C5-14E26D7B8966}" type="datetimeFigureOut">
              <a:rPr lang="ru-RU" smtClean="0"/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27441-532B-48C4-842C-3F40DE7E707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A71EA-DBF8-4318-95C5-14E26D7B8966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27441-532B-48C4-842C-3F40DE7E707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2DCA71EA-DBF8-4318-95C5-14E26D7B8966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5E427441-532B-48C4-842C-3F40DE7E707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image" Target="../media/image2.png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CA71EA-DBF8-4318-95C5-14E26D7B8966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427441-532B-48C4-842C-3F40DE7E7071}" type="slidenum">
              <a:rPr lang="ru-RU" smtClean="0"/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80242" y="1466661"/>
            <a:ext cx="9448800" cy="3514506"/>
          </a:xfrm>
        </p:spPr>
        <p:txBody>
          <a:bodyPr>
            <a:noAutofit/>
          </a:bodyPr>
          <a:lstStyle/>
          <a:p>
            <a:pPr algn="ctr"/>
            <a:br>
              <a:rPr lang="ru-RU" sz="4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4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Брейн-ринг</a:t>
            </a:r>
            <a:br>
              <a:rPr lang="ru-RU" sz="4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4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4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«Математика в гостях у литературы»</a:t>
            </a:r>
            <a:br>
              <a:rPr lang="ru-RU" sz="4800" dirty="0"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</a:br>
            <a:endParaRPr lang="ru-RU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9378" y="461727"/>
            <a:ext cx="10256822" cy="1595674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Брейн-ринг состоит из следующих туров: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-342900">
              <a:buFont typeface="Wingdings" panose="05000000000000000000" pitchFamily="2" charset="2"/>
              <a:buChar char="Ø"/>
            </a:pPr>
            <a:r>
              <a:rPr lang="ru-R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Аукцион</a:t>
            </a:r>
            <a:r>
              <a:rPr lang="ru-RU" sz="2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математику</a:t>
            </a:r>
            <a:endParaRPr lang="ru-RU" sz="2800" dirty="0">
              <a:effectLst/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" indent="-342900">
              <a:buFont typeface="Wingdings" panose="05000000000000000000" pitchFamily="2" charset="2"/>
              <a:buChar char="Ø"/>
            </a:pPr>
            <a:r>
              <a:rPr lang="ru-R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Забавная математика</a:t>
            </a:r>
            <a:endParaRPr lang="ru-RU" sz="2800" dirty="0">
              <a:effectLst/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" indent="-342900" algn="just">
              <a:buFont typeface="Wingdings" panose="05000000000000000000" pitchFamily="2" charset="2"/>
              <a:buChar char="Ø"/>
            </a:pPr>
            <a:r>
              <a:rPr lang="ru-R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Математические понятия в поэзии </a:t>
            </a:r>
            <a:endParaRPr lang="ru-RU" sz="2800" dirty="0">
              <a:effectLst/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" indent="-342900">
              <a:buFont typeface="Wingdings" panose="05000000000000000000" pitchFamily="2" charset="2"/>
              <a:buChar char="Ø"/>
            </a:pPr>
            <a:r>
              <a:rPr lang="ru-R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Математики — поэты</a:t>
            </a:r>
            <a:endParaRPr lang="ru-RU" sz="2800" dirty="0">
              <a:effectLst/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" marR="0" indent="-342900">
              <a:buFont typeface="Wingdings" panose="05000000000000000000" pitchFamily="2" charset="2"/>
              <a:buChar char="Ø"/>
            </a:pPr>
            <a:r>
              <a:rPr lang="ru-R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Счастливый случай</a:t>
            </a:r>
            <a:endParaRPr lang="ru-RU" sz="2800" dirty="0">
              <a:effectLst/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1778" y="737213"/>
            <a:ext cx="8610600" cy="1293028"/>
          </a:xfrm>
        </p:spPr>
        <p:txBody>
          <a:bodyPr/>
          <a:lstStyle/>
          <a:p>
            <a:pPr algn="ctr"/>
            <a:r>
              <a:rPr lang="ru-RU" sz="4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тур. Аукцион</a:t>
            </a:r>
            <a:br>
              <a:rPr lang="ru-RU" dirty="0">
                <a:latin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0" algn="just">
              <a:buNone/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Назовите произведения, содержащие имена числительные в названии. </a:t>
            </a:r>
            <a:endParaRPr lang="ru-RU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>
              <a:buNone/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каждое названное произведение 1 балл.</a:t>
            </a:r>
            <a:endParaRPr lang="ru-RU" dirty="0">
              <a:effectLst/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0008" y="257378"/>
            <a:ext cx="8610600" cy="729449"/>
          </a:xfrm>
        </p:spPr>
        <p:txBody>
          <a:bodyPr/>
          <a:lstStyle/>
          <a:p>
            <a:pPr algn="ctr"/>
            <a:r>
              <a:rPr lang="en-US" b="1" dirty="0"/>
              <a:t>II </a:t>
            </a:r>
            <a:r>
              <a:rPr lang="ru-RU" b="1" dirty="0"/>
              <a:t>тур. Поэт математику</a:t>
            </a:r>
            <a:endParaRPr lang="ru-RU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595642" y="1098940"/>
          <a:ext cx="10820400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6560"/>
                <a:gridCol w="579384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4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 </a:t>
                      </a:r>
                      <a:r>
                        <a:rPr lang="ru-RU" sz="1800" b="0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Знает каждый школьник,</a:t>
                      </a:r>
                      <a:endParaRPr lang="ru-RU" sz="1800" b="0" kern="1200" dirty="0">
                        <a:solidFill>
                          <a:schemeClr val="lt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b="0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Как меня построить.</a:t>
                      </a:r>
                      <a:endParaRPr lang="ru-RU" sz="1800" b="0" kern="1200" dirty="0">
                        <a:solidFill>
                          <a:schemeClr val="lt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b="0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 чему не проведут меня,</a:t>
                      </a:r>
                      <a:endParaRPr lang="ru-RU" sz="1800" b="0" kern="1200" dirty="0">
                        <a:solidFill>
                          <a:schemeClr val="lt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b="0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Всем перпендикулярна я.</a:t>
                      </a:r>
                      <a:endParaRPr lang="ru-RU" sz="1800" b="0" kern="1200" dirty="0">
                        <a:solidFill>
                          <a:schemeClr val="lt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b="0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Отгадай, вопрос простой,</a:t>
                      </a:r>
                      <a:endParaRPr lang="ru-RU" sz="1800" b="0" kern="1200" dirty="0">
                        <a:solidFill>
                          <a:schemeClr val="lt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b="0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Как зовусь я? </a:t>
                      </a:r>
                      <a:endParaRPr lang="ru-RU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r>
                        <a:rPr lang="ru-RU" sz="2400" b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начале</a:t>
                      </a:r>
                      <a:r>
                        <a:rPr lang="ru-RU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вы найти должны</a:t>
                      </a:r>
                      <a:endParaRPr lang="ru-RU" sz="1800" b="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b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Середину стороны.</a:t>
                      </a:r>
                      <a:endParaRPr lang="ru-RU" sz="1800" b="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b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Ее соединишь с вершиной,</a:t>
                      </a:r>
                      <a:endParaRPr lang="ru-RU" sz="1800" b="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b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 меня уж получил ты.</a:t>
                      </a:r>
                      <a:endParaRPr lang="ru-RU" sz="1800" b="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b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Просто все и без обмана.</a:t>
                      </a:r>
                      <a:endParaRPr lang="ru-RU" sz="1800" b="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b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Как зовусь я? </a:t>
                      </a:r>
                      <a:endParaRPr lang="ru-RU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3. </a:t>
                      </a:r>
                      <a:r>
                        <a:rPr lang="ru-RU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 и все мои родные</a:t>
                      </a:r>
                      <a:endParaRPr lang="ru-RU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математике нужны.</a:t>
                      </a:r>
                      <a:endParaRPr lang="ru-RU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 углы мои прямые</a:t>
                      </a:r>
                      <a:endParaRPr lang="ru-RU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все стороны равны. </a:t>
                      </a:r>
                      <a:endParaRPr lang="ru-RU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4. </a:t>
                      </a:r>
                      <a:r>
                        <a:rPr lang="ru-RU" sz="1800" b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Угла развернутого градусную меру</a:t>
                      </a:r>
                      <a:endParaRPr lang="ru-RU" sz="1800" b="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b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 сумму в треугольнике углов</a:t>
                      </a:r>
                      <a:endParaRPr lang="ru-RU" sz="1800" b="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b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Сравни. Получишь непременно</a:t>
                      </a:r>
                      <a:endParaRPr lang="ru-RU" sz="1800" b="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b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Одно и то же чудное число. </a:t>
                      </a:r>
                      <a:endParaRPr lang="ru-RU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5. </a:t>
                      </a:r>
                      <a:r>
                        <a:rPr lang="ru-RU" sz="1800" b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Знак я нужный, но обычный,</a:t>
                      </a:r>
                      <a:br>
                        <a:rPr lang="ru-RU" sz="1800" b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ru-RU" sz="1800" b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 везде во мне нужда.</a:t>
                      </a:r>
                      <a:br>
                        <a:rPr lang="ru-RU" sz="1800" b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ru-RU" sz="1800" b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Предложения на части </a:t>
                      </a:r>
                      <a:endParaRPr lang="ru-RU" sz="1800" b="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b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разделяю без труда.</a:t>
                      </a:r>
                      <a:br>
                        <a:rPr lang="ru-RU" sz="1800" b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ru-RU" sz="1800" b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Я и цифрам помогаю: </a:t>
                      </a:r>
                      <a:endParaRPr lang="ru-RU" sz="1800" b="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b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цифры часто уточняю. </a:t>
                      </a:r>
                      <a:endParaRPr lang="ru-RU" sz="1800" b="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 </a:t>
                      </a:r>
                      <a:r>
                        <a:rPr lang="ru-RU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Кто части мотоцикла знает, </a:t>
                      </a:r>
                      <a:endParaRPr lang="ru-RU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Тот слово это отгадает. </a:t>
                      </a:r>
                      <a:endParaRPr lang="ru-RU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 если букву «Д» прибавить, </a:t>
                      </a:r>
                      <a:endParaRPr lang="ru-RU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сцене можно будет ставить.</a:t>
                      </a:r>
                      <a:endParaRPr lang="ru-RU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1271" y="298764"/>
            <a:ext cx="8862588" cy="1068309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III тур. Забавная математика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2796" y="1367074"/>
            <a:ext cx="10863404" cy="485161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Во многих художественных произведениях встречаются математические задачи. </a:t>
            </a:r>
            <a:r>
              <a:rPr lang="ru-RU" dirty="0">
                <a:effectLst/>
                <a:latin typeface="Times New Roman" panose="02020603050405020304" pitchFamily="18" charset="0"/>
              </a:rPr>
              <a:t>Грамотное использование математических фактов делает художественное произведение достоверным и реальным.</a:t>
            </a:r>
            <a:endParaRPr lang="ru-RU" dirty="0">
              <a:effectLst/>
              <a:latin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Используя приведенную информацию, решите задачи. За правильное решение задачи </a:t>
            </a:r>
            <a:endParaRPr lang="ru-RU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buNone/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балла, неполный ответ – 1 балл.</a:t>
            </a:r>
            <a:b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buNone/>
            </a:pPr>
            <a:r>
              <a:rPr lang="ru-RU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аршин = 4 четвертям = 16 вершкам.</a:t>
            </a:r>
            <a:endParaRPr lang="ru-RU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ru-RU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аршин = 71,12 см</a:t>
            </a:r>
            <a:endParaRPr lang="ru-RU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ru-RU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четверть = 17,78 см</a:t>
            </a:r>
            <a:endParaRPr lang="ru-RU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ru-RU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вершок = 4,4 см</a:t>
            </a:r>
            <a:endParaRPr lang="ru-RU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сажень = 216 см </a:t>
            </a:r>
            <a:endParaRPr lang="ru-RU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0700" y="639315"/>
            <a:ext cx="8610600" cy="1293028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Игра с болельщиками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Уважаемые болельщики, поддержите свои команды! Назовите математические термины, начинающиеся с буквы «М». 3 балла засчитываются той команде, представитель которой назвал последний термин.  </a:t>
            </a:r>
            <a:endParaRPr lang="ru-RU" dirty="0">
              <a:effectLst/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325925"/>
            <a:ext cx="10591800" cy="135802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IV тур. Математические понятия в поэзии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Составьте соответствие между стихотворением и математическим понятием. Команда получает 1 балл за правильно найденное понятие.</a:t>
            </a:r>
            <a:endParaRPr lang="ru-RU" sz="2400" dirty="0">
              <a:effectLst/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63504" y="1552575"/>
            <a:ext cx="8610600" cy="1293028"/>
          </a:xfrm>
        </p:spPr>
        <p:txBody>
          <a:bodyPr/>
          <a:lstStyle/>
          <a:p>
            <a:pPr algn="ctr"/>
            <a:r>
              <a:rPr lang="en-US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 </a:t>
            </a:r>
            <a:r>
              <a:rPr lang="ru-RU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тур.  Математики — поэты</a:t>
            </a:r>
            <a:br>
              <a:rPr lang="ru-RU" dirty="0"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363" y="71493"/>
            <a:ext cx="11561274" cy="671501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0700" y="1580875"/>
            <a:ext cx="8610600" cy="1293028"/>
          </a:xfrm>
        </p:spPr>
        <p:txBody>
          <a:bodyPr/>
          <a:lstStyle/>
          <a:p>
            <a:pPr algn="ctr"/>
            <a:r>
              <a:rPr lang="en-US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 </a:t>
            </a:r>
            <a:r>
              <a:rPr lang="ru-RU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тур. Счастливый случай</a:t>
            </a:r>
            <a:br>
              <a:rPr lang="ru-RU" dirty="0"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След самолета">
  <a:themeElements>
    <a:clrScheme name="След самолета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След самолета">
      <a:maj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ед самолета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След самолета</Template>
  <TotalTime>0</TotalTime>
  <Words>1885</Words>
  <Application>WPS Presentation</Application>
  <PresentationFormat>Широкоэкранный</PresentationFormat>
  <Paragraphs>78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9" baseType="lpstr">
      <vt:lpstr>Arial</vt:lpstr>
      <vt:lpstr>SimSun</vt:lpstr>
      <vt:lpstr>Wingdings</vt:lpstr>
      <vt:lpstr>Times New Roman</vt:lpstr>
      <vt:lpstr>Calibri</vt:lpstr>
      <vt:lpstr>Century Gothic</vt:lpstr>
      <vt:lpstr>Microsoft YaHei</vt:lpstr>
      <vt:lpstr>Arial Unicode MS</vt:lpstr>
      <vt:lpstr>След самолета</vt:lpstr>
      <vt:lpstr> Брейн-ринг  «Математика в гостях у литературы» </vt:lpstr>
      <vt:lpstr>Брейн-ринг состоит из следующих туров:</vt:lpstr>
      <vt:lpstr>I тур. Аукцион </vt:lpstr>
      <vt:lpstr>II тур. Поэт математику</vt:lpstr>
      <vt:lpstr>III тур. Забавная математика</vt:lpstr>
      <vt:lpstr>Игра с болельщиками</vt:lpstr>
      <vt:lpstr>IV тур. Математические понятия в поэзии </vt:lpstr>
      <vt:lpstr>V тур.  Математики — поэты </vt:lpstr>
      <vt:lpstr>PowerPoint 演示文稿</vt:lpstr>
      <vt:lpstr>VI тур. Счастливый случай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skacats332@gmail.com</dc:creator>
  <cp:lastModifiedBy>skaca</cp:lastModifiedBy>
  <cp:revision>2</cp:revision>
  <dcterms:created xsi:type="dcterms:W3CDTF">2025-03-23T04:06:00Z</dcterms:created>
  <dcterms:modified xsi:type="dcterms:W3CDTF">2025-03-23T06:40:25Z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92CF71806C064C56936A7760D34009AB_12</vt:lpwstr>
  </property>
  <property fmtid="{D5CDD505-2E9C-101B-9397-08002B2CF9AE}" pid="3" name="KSOProductBuildVer">
    <vt:lpwstr>1049-12.2.0.20326</vt:lpwstr>
  </property>
</Properties>
</file>